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JetBrains Mon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JetBrainsMono-bold.fntdata"/><Relationship Id="rId16" Type="http://schemas.openxmlformats.org/officeDocument/2006/relationships/font" Target="fonts/JetBrainsMono-regular.fntdata"/><Relationship Id="rId5" Type="http://schemas.openxmlformats.org/officeDocument/2006/relationships/notesMaster" Target="notesMasters/notesMaster1.xml"/><Relationship Id="rId19" Type="http://schemas.openxmlformats.org/officeDocument/2006/relationships/font" Target="fonts/JetBrainsMono-boldItalic.fntdata"/><Relationship Id="rId6" Type="http://schemas.openxmlformats.org/officeDocument/2006/relationships/slide" Target="slides/slide1.xml"/><Relationship Id="rId18" Type="http://schemas.openxmlformats.org/officeDocument/2006/relationships/font" Target="fonts/JetBrainsMon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37e7964e7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37e7964e7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6083496f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6083496f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599534a45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599534a45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5a081404ee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5a081404e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5a081404ee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5a081404ee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5a081404ee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5a081404ee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5e45a7bd1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5e45a7bd1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5a081404e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5a081404e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37e7964e7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37e7964e7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0" y="0"/>
            <a:ext cx="9144000" cy="51435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www.youtube.com/watch?v=j2sdM9e5-sk" TargetMode="Externa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21.jpg"/><Relationship Id="rId7" Type="http://schemas.openxmlformats.org/officeDocument/2006/relationships/image" Target="../media/image15.png"/><Relationship Id="rId8"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22.png"/><Relationship Id="rId6" Type="http://schemas.openxmlformats.org/officeDocument/2006/relationships/image" Target="../media/image2.jpg"/><Relationship Id="rId7"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hyperlink" Target="http://www.youtube.com/watch?v=50ZRrYFWPIc" TargetMode="External"/><Relationship Id="rId5"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9.jpg"/><Relationship Id="rId5" Type="http://schemas.openxmlformats.org/officeDocument/2006/relationships/image" Target="../media/image18.png"/><Relationship Id="rId6"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p:nvPr/>
        </p:nvSpPr>
        <p:spPr>
          <a:xfrm>
            <a:off x="0" y="0"/>
            <a:ext cx="9144000" cy="5143500"/>
          </a:xfrm>
          <a:prstGeom prst="rect">
            <a:avLst/>
          </a:pr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3"/>
          <p:cNvPicPr preferRelativeResize="0"/>
          <p:nvPr/>
        </p:nvPicPr>
        <p:blipFill rotWithShape="1">
          <a:blip r:embed="rId3">
            <a:alphaModFix/>
          </a:blip>
          <a:srcRect b="17021" l="4206" r="7054" t="12556"/>
          <a:stretch/>
        </p:blipFill>
        <p:spPr>
          <a:xfrm>
            <a:off x="7795701" y="0"/>
            <a:ext cx="1348301" cy="1070100"/>
          </a:xfrm>
          <a:prstGeom prst="rect">
            <a:avLst/>
          </a:prstGeom>
          <a:noFill/>
          <a:ln>
            <a:noFill/>
          </a:ln>
        </p:spPr>
      </p:pic>
      <p:sp>
        <p:nvSpPr>
          <p:cNvPr id="57" name="Google Shape;57;p13"/>
          <p:cNvSpPr txBox="1"/>
          <p:nvPr/>
        </p:nvSpPr>
        <p:spPr>
          <a:xfrm>
            <a:off x="0" y="1691975"/>
            <a:ext cx="6706200" cy="11799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3500">
                <a:solidFill>
                  <a:srgbClr val="E9E9E9"/>
                </a:solidFill>
                <a:latin typeface="JetBrains Mono"/>
                <a:ea typeface="JetBrains Mono"/>
                <a:cs typeface="JetBrains Mono"/>
                <a:sym typeface="JetBrains Mono"/>
              </a:rPr>
              <a:t>Robots</a:t>
            </a:r>
            <a:endParaRPr sz="3500">
              <a:solidFill>
                <a:srgbClr val="E9E9E9"/>
              </a:solidFill>
              <a:latin typeface="JetBrains Mono"/>
              <a:ea typeface="JetBrains Mono"/>
              <a:cs typeface="JetBrains Mono"/>
              <a:sym typeface="JetBrains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nvSpPr>
        <p:spPr>
          <a:xfrm>
            <a:off x="0" y="377650"/>
            <a:ext cx="6706200" cy="1179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500">
                <a:solidFill>
                  <a:srgbClr val="E9E9E9"/>
                </a:solidFill>
                <a:latin typeface="JetBrains Mono"/>
                <a:ea typeface="JetBrains Mono"/>
                <a:cs typeface="JetBrains Mono"/>
                <a:sym typeface="JetBrains Mono"/>
              </a:rPr>
              <a:t>In code they are all just numbers</a:t>
            </a:r>
            <a:endParaRPr sz="2500">
              <a:solidFill>
                <a:srgbClr val="E9E9E9"/>
              </a:solidFill>
              <a:latin typeface="JetBrains Mono"/>
              <a:ea typeface="JetBrains Mono"/>
              <a:cs typeface="JetBrains Mono"/>
              <a:sym typeface="JetBrains Mono"/>
            </a:endParaRPr>
          </a:p>
        </p:txBody>
      </p:sp>
      <p:pic>
        <p:nvPicPr>
          <p:cNvPr id="141" name="Google Shape;141;p22"/>
          <p:cNvPicPr preferRelativeResize="0"/>
          <p:nvPr/>
        </p:nvPicPr>
        <p:blipFill rotWithShape="1">
          <a:blip r:embed="rId3">
            <a:alphaModFix/>
          </a:blip>
          <a:srcRect b="17021" l="4206" r="7054" t="12556"/>
          <a:stretch/>
        </p:blipFill>
        <p:spPr>
          <a:xfrm>
            <a:off x="7795701" y="0"/>
            <a:ext cx="1348301" cy="1070100"/>
          </a:xfrm>
          <a:prstGeom prst="rect">
            <a:avLst/>
          </a:prstGeom>
          <a:noFill/>
          <a:ln>
            <a:noFill/>
          </a:ln>
        </p:spPr>
      </p:pic>
      <p:sp>
        <p:nvSpPr>
          <p:cNvPr id="142" name="Google Shape;142;p22"/>
          <p:cNvSpPr txBox="1"/>
          <p:nvPr/>
        </p:nvSpPr>
        <p:spPr>
          <a:xfrm>
            <a:off x="0" y="1557550"/>
            <a:ext cx="4165800" cy="831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solidFill>
                  <a:srgbClr val="E9E9E9"/>
                </a:solidFill>
                <a:latin typeface="JetBrains Mono"/>
                <a:ea typeface="JetBrains Mono"/>
                <a:cs typeface="JetBrains Mono"/>
                <a:sym typeface="JetBrains Mono"/>
              </a:rPr>
              <a:t>There is no other way to put it, in code they are represented by a bunch on numbers.</a:t>
            </a:r>
            <a:endParaRPr>
              <a:solidFill>
                <a:srgbClr val="E9E9E9"/>
              </a:solidFill>
              <a:latin typeface="JetBrains Mono"/>
              <a:ea typeface="JetBrains Mono"/>
              <a:cs typeface="JetBrains Mono"/>
              <a:sym typeface="JetBrains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descr="#FIRSTChamp #INTOTHEDEEP #FTC2025 #FIRSTChampionship #FIRSTTechChallenge #HoustonRobotics&#10;&#10;Red Alliance: FTC 11260 Up-A-Creek Robotics, FTC 20870 Team Matrix, FTC 19746 The Disruptingly Robocephalic BrainSTEM Robotics Team&#10;&#10;Blue Alliance : FTC 17861 CSH, FTC 19098 Eastern Foxes, FTC 18139 Rebel Robotics&#10;&#10;TIE with the Current World Record" id="62" name="Google Shape;62;p14" title="Upper Bracket Match 4 - FTC World Championship 2025 in Houston | FTC INTO THE DEEP | WORLD RECORD">
            <a:hlinkClick r:id="rId3"/>
          </p:cNvPr>
          <p:cNvPicPr preferRelativeResize="0"/>
          <p:nvPr/>
        </p:nvPicPr>
        <p:blipFill>
          <a:blip r:embed="rId4">
            <a:alphaModFix/>
          </a:blip>
          <a:stretch>
            <a:fillRect/>
          </a:stretch>
        </p:blipFill>
        <p:spPr>
          <a:xfrm>
            <a:off x="358775" y="201813"/>
            <a:ext cx="8426450" cy="4739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nvSpPr>
        <p:spPr>
          <a:xfrm>
            <a:off x="0" y="377650"/>
            <a:ext cx="6706200" cy="11799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500">
                <a:solidFill>
                  <a:srgbClr val="E9E9E9"/>
                </a:solidFill>
                <a:latin typeface="JetBrains Mono"/>
                <a:ea typeface="JetBrains Mono"/>
                <a:cs typeface="JetBrains Mono"/>
                <a:sym typeface="JetBrains Mono"/>
              </a:rPr>
              <a:t>What is?</a:t>
            </a:r>
            <a:endParaRPr sz="2500">
              <a:solidFill>
                <a:srgbClr val="E9E9E9"/>
              </a:solidFill>
              <a:latin typeface="JetBrains Mono"/>
              <a:ea typeface="JetBrains Mono"/>
              <a:cs typeface="JetBrains Mono"/>
              <a:sym typeface="JetBrains Mono"/>
            </a:endParaRPr>
          </a:p>
        </p:txBody>
      </p:sp>
      <p:pic>
        <p:nvPicPr>
          <p:cNvPr id="68" name="Google Shape;68;p15"/>
          <p:cNvPicPr preferRelativeResize="0"/>
          <p:nvPr/>
        </p:nvPicPr>
        <p:blipFill rotWithShape="1">
          <a:blip r:embed="rId3">
            <a:alphaModFix/>
          </a:blip>
          <a:srcRect b="17021" l="4206" r="7054" t="12556"/>
          <a:stretch/>
        </p:blipFill>
        <p:spPr>
          <a:xfrm>
            <a:off x="7795701" y="0"/>
            <a:ext cx="1348301" cy="1070100"/>
          </a:xfrm>
          <a:prstGeom prst="rect">
            <a:avLst/>
          </a:prstGeom>
          <a:noFill/>
          <a:ln>
            <a:noFill/>
          </a:ln>
        </p:spPr>
      </p:pic>
      <p:sp>
        <p:nvSpPr>
          <p:cNvPr id="69" name="Google Shape;69;p15"/>
          <p:cNvSpPr txBox="1"/>
          <p:nvPr/>
        </p:nvSpPr>
        <p:spPr>
          <a:xfrm>
            <a:off x="277975" y="1217550"/>
            <a:ext cx="4165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9E9E9"/>
                </a:solidFill>
                <a:latin typeface="JetBrains Mono"/>
                <a:ea typeface="JetBrains Mono"/>
                <a:cs typeface="JetBrains Mono"/>
                <a:sym typeface="JetBrains Mono"/>
              </a:rPr>
              <a:t>The definition of robot varies on  who you ask; according to Britannica: a machine with a specific purpose, that replaces human effort</a:t>
            </a:r>
            <a:endParaRPr>
              <a:solidFill>
                <a:srgbClr val="E9E9E9"/>
              </a:solidFill>
              <a:latin typeface="JetBrains Mono"/>
              <a:ea typeface="JetBrains Mono"/>
              <a:cs typeface="JetBrains Mono"/>
              <a:sym typeface="JetBrains Mono"/>
            </a:endParaRPr>
          </a:p>
        </p:txBody>
      </p:sp>
      <p:sp>
        <p:nvSpPr>
          <p:cNvPr id="70" name="Google Shape;70;p15"/>
          <p:cNvSpPr txBox="1"/>
          <p:nvPr/>
        </p:nvSpPr>
        <p:spPr>
          <a:xfrm>
            <a:off x="11875" y="4759125"/>
            <a:ext cx="4431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latin typeface="JetBrains Mono"/>
                <a:ea typeface="JetBrains Mono"/>
                <a:cs typeface="JetBrains Mono"/>
                <a:sym typeface="JetBrains Mono"/>
              </a:rPr>
              <a:t>https://www.britannica.com/technology/robot-technology</a:t>
            </a:r>
            <a:endParaRPr sz="1000">
              <a:solidFill>
                <a:schemeClr val="accent5"/>
              </a:solidFill>
              <a:latin typeface="JetBrains Mono"/>
              <a:ea typeface="JetBrains Mono"/>
              <a:cs typeface="JetBrains Mono"/>
              <a:sym typeface="JetBrains Mono"/>
            </a:endParaRPr>
          </a:p>
        </p:txBody>
      </p:sp>
      <p:sp>
        <p:nvSpPr>
          <p:cNvPr id="71" name="Google Shape;71;p15"/>
          <p:cNvSpPr txBox="1"/>
          <p:nvPr/>
        </p:nvSpPr>
        <p:spPr>
          <a:xfrm>
            <a:off x="4670700" y="3271325"/>
            <a:ext cx="3899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9E9E9"/>
                </a:solidFill>
                <a:latin typeface="JetBrains Mono"/>
                <a:ea typeface="JetBrains Mono"/>
                <a:cs typeface="JetBrains Mono"/>
                <a:sym typeface="JetBrains Mono"/>
              </a:rPr>
              <a:t>But from the programming perspective: it is a bunch of inputs and </a:t>
            </a:r>
            <a:r>
              <a:rPr lang="en">
                <a:solidFill>
                  <a:srgbClr val="E9E9E9"/>
                </a:solidFill>
                <a:latin typeface="JetBrains Mono"/>
                <a:ea typeface="JetBrains Mono"/>
                <a:cs typeface="JetBrains Mono"/>
                <a:sym typeface="JetBrains Mono"/>
              </a:rPr>
              <a:t>outputs</a:t>
            </a:r>
            <a:r>
              <a:rPr lang="en">
                <a:solidFill>
                  <a:srgbClr val="E9E9E9"/>
                </a:solidFill>
                <a:latin typeface="JetBrains Mono"/>
                <a:ea typeface="JetBrains Mono"/>
                <a:cs typeface="JetBrains Mono"/>
                <a:sym typeface="JetBrains Mono"/>
              </a:rPr>
              <a:t>.</a:t>
            </a:r>
            <a:endParaRPr>
              <a:solidFill>
                <a:srgbClr val="E9E9E9"/>
              </a:solidFill>
              <a:latin typeface="JetBrains Mono"/>
              <a:ea typeface="JetBrains Mono"/>
              <a:cs typeface="JetBrains Mono"/>
              <a:sym typeface="JetBrains Mono"/>
            </a:endParaRPr>
          </a:p>
        </p:txBody>
      </p:sp>
      <p:pic>
        <p:nvPicPr>
          <p:cNvPr id="72" name="Google Shape;72;p15"/>
          <p:cNvPicPr preferRelativeResize="0"/>
          <p:nvPr/>
        </p:nvPicPr>
        <p:blipFill>
          <a:blip r:embed="rId4">
            <a:alphaModFix/>
          </a:blip>
          <a:stretch>
            <a:fillRect/>
          </a:stretch>
        </p:blipFill>
        <p:spPr>
          <a:xfrm>
            <a:off x="1078625" y="2474300"/>
            <a:ext cx="3201845" cy="2126025"/>
          </a:xfrm>
          <a:prstGeom prst="rect">
            <a:avLst/>
          </a:prstGeom>
          <a:noFill/>
          <a:ln>
            <a:noFill/>
          </a:ln>
        </p:spPr>
      </p:pic>
      <p:pic>
        <p:nvPicPr>
          <p:cNvPr id="73" name="Google Shape;73;p15"/>
          <p:cNvPicPr preferRelativeResize="0"/>
          <p:nvPr/>
        </p:nvPicPr>
        <p:blipFill>
          <a:blip r:embed="rId5">
            <a:alphaModFix/>
          </a:blip>
          <a:stretch>
            <a:fillRect/>
          </a:stretch>
        </p:blipFill>
        <p:spPr>
          <a:xfrm>
            <a:off x="5429650" y="801284"/>
            <a:ext cx="1771175" cy="195250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nvSpPr>
        <p:spPr>
          <a:xfrm>
            <a:off x="0" y="377650"/>
            <a:ext cx="6706200" cy="11799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500">
                <a:solidFill>
                  <a:srgbClr val="E9E9E9"/>
                </a:solidFill>
                <a:latin typeface="JetBrains Mono"/>
                <a:ea typeface="JetBrains Mono"/>
                <a:cs typeface="JetBrains Mono"/>
                <a:sym typeface="JetBrains Mono"/>
              </a:rPr>
              <a:t>FRC</a:t>
            </a:r>
            <a:r>
              <a:rPr lang="en" sz="2500">
                <a:solidFill>
                  <a:srgbClr val="E9E9E9"/>
                </a:solidFill>
                <a:latin typeface="JetBrains Mono"/>
                <a:ea typeface="JetBrains Mono"/>
                <a:cs typeface="JetBrains Mono"/>
                <a:sym typeface="JetBrains Mono"/>
              </a:rPr>
              <a:t> Robots</a:t>
            </a:r>
            <a:endParaRPr sz="2500">
              <a:solidFill>
                <a:srgbClr val="E9E9E9"/>
              </a:solidFill>
              <a:latin typeface="JetBrains Mono"/>
              <a:ea typeface="JetBrains Mono"/>
              <a:cs typeface="JetBrains Mono"/>
              <a:sym typeface="JetBrains Mono"/>
            </a:endParaRPr>
          </a:p>
        </p:txBody>
      </p:sp>
      <p:pic>
        <p:nvPicPr>
          <p:cNvPr id="79" name="Google Shape;79;p16"/>
          <p:cNvPicPr preferRelativeResize="0"/>
          <p:nvPr/>
        </p:nvPicPr>
        <p:blipFill rotWithShape="1">
          <a:blip r:embed="rId3">
            <a:alphaModFix/>
          </a:blip>
          <a:srcRect b="17021" l="4206" r="7054" t="12556"/>
          <a:stretch/>
        </p:blipFill>
        <p:spPr>
          <a:xfrm>
            <a:off x="7795701" y="0"/>
            <a:ext cx="1348301" cy="1070100"/>
          </a:xfrm>
          <a:prstGeom prst="rect">
            <a:avLst/>
          </a:prstGeom>
          <a:noFill/>
          <a:ln>
            <a:noFill/>
          </a:ln>
        </p:spPr>
      </p:pic>
      <p:sp>
        <p:nvSpPr>
          <p:cNvPr id="80" name="Google Shape;80;p16"/>
          <p:cNvSpPr txBox="1"/>
          <p:nvPr/>
        </p:nvSpPr>
        <p:spPr>
          <a:xfrm>
            <a:off x="277975" y="1217550"/>
            <a:ext cx="416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9E9E9"/>
                </a:solidFill>
                <a:latin typeface="JetBrains Mono"/>
                <a:ea typeface="JetBrains Mono"/>
                <a:cs typeface="JetBrains Mono"/>
                <a:sym typeface="JetBrains Mono"/>
              </a:rPr>
              <a:t>They have a task to complete and that is </a:t>
            </a:r>
            <a:r>
              <a:rPr lang="en">
                <a:solidFill>
                  <a:srgbClr val="E9E9E9"/>
                </a:solidFill>
                <a:latin typeface="JetBrains Mono"/>
                <a:ea typeface="JetBrains Mono"/>
                <a:cs typeface="JetBrains Mono"/>
                <a:sym typeface="JetBrains Mono"/>
              </a:rPr>
              <a:t>what</a:t>
            </a:r>
            <a:r>
              <a:rPr lang="en">
                <a:solidFill>
                  <a:srgbClr val="E9E9E9"/>
                </a:solidFill>
                <a:latin typeface="JetBrains Mono"/>
                <a:ea typeface="JetBrains Mono"/>
                <a:cs typeface="JetBrains Mono"/>
                <a:sym typeface="JetBrains Mono"/>
              </a:rPr>
              <a:t> robots do.</a:t>
            </a:r>
            <a:endParaRPr>
              <a:solidFill>
                <a:srgbClr val="E9E9E9"/>
              </a:solidFill>
              <a:latin typeface="JetBrains Mono"/>
              <a:ea typeface="JetBrains Mono"/>
              <a:cs typeface="JetBrains Mono"/>
              <a:sym typeface="JetBrains Mono"/>
            </a:endParaRPr>
          </a:p>
        </p:txBody>
      </p:sp>
      <p:pic>
        <p:nvPicPr>
          <p:cNvPr id="81" name="Google Shape;81;p16"/>
          <p:cNvPicPr preferRelativeResize="0"/>
          <p:nvPr/>
        </p:nvPicPr>
        <p:blipFill>
          <a:blip r:embed="rId4">
            <a:alphaModFix/>
          </a:blip>
          <a:stretch>
            <a:fillRect/>
          </a:stretch>
        </p:blipFill>
        <p:spPr>
          <a:xfrm>
            <a:off x="5949425" y="156150"/>
            <a:ext cx="1523100" cy="2031600"/>
          </a:xfrm>
          <a:prstGeom prst="roundRect">
            <a:avLst>
              <a:gd fmla="val 16667" name="adj"/>
            </a:avLst>
          </a:prstGeom>
          <a:noFill/>
          <a:ln>
            <a:noFill/>
          </a:ln>
        </p:spPr>
      </p:pic>
      <p:pic>
        <p:nvPicPr>
          <p:cNvPr id="82" name="Google Shape;82;p16"/>
          <p:cNvPicPr preferRelativeResize="0"/>
          <p:nvPr/>
        </p:nvPicPr>
        <p:blipFill>
          <a:blip r:embed="rId5">
            <a:alphaModFix/>
          </a:blip>
          <a:stretch>
            <a:fillRect/>
          </a:stretch>
        </p:blipFill>
        <p:spPr>
          <a:xfrm>
            <a:off x="2859400" y="1640975"/>
            <a:ext cx="2808600" cy="2631000"/>
          </a:xfrm>
          <a:prstGeom prst="roundRect">
            <a:avLst>
              <a:gd fmla="val 16667" name="adj"/>
            </a:avLst>
          </a:prstGeom>
          <a:noFill/>
          <a:ln>
            <a:noFill/>
          </a:ln>
        </p:spPr>
      </p:pic>
      <p:pic>
        <p:nvPicPr>
          <p:cNvPr id="83" name="Google Shape;83;p16"/>
          <p:cNvPicPr preferRelativeResize="0"/>
          <p:nvPr/>
        </p:nvPicPr>
        <p:blipFill rotWithShape="1">
          <a:blip r:embed="rId6">
            <a:alphaModFix/>
          </a:blip>
          <a:srcRect b="13811" l="21450" r="17954" t="30363"/>
          <a:stretch/>
        </p:blipFill>
        <p:spPr>
          <a:xfrm>
            <a:off x="5866575" y="2853800"/>
            <a:ext cx="2714100" cy="1666500"/>
          </a:xfrm>
          <a:prstGeom prst="roundRect">
            <a:avLst>
              <a:gd fmla="val 16667" name="adj"/>
            </a:avLst>
          </a:prstGeom>
          <a:noFill/>
          <a:ln>
            <a:noFill/>
          </a:ln>
        </p:spPr>
      </p:pic>
      <p:pic>
        <p:nvPicPr>
          <p:cNvPr id="84" name="Google Shape;84;p16"/>
          <p:cNvPicPr preferRelativeResize="0"/>
          <p:nvPr/>
        </p:nvPicPr>
        <p:blipFill rotWithShape="1">
          <a:blip r:embed="rId7">
            <a:alphaModFix/>
          </a:blip>
          <a:srcRect b="3683" l="9672" r="4505" t="10457"/>
          <a:stretch/>
        </p:blipFill>
        <p:spPr>
          <a:xfrm>
            <a:off x="5949425" y="156150"/>
            <a:ext cx="1655400" cy="2208000"/>
          </a:xfrm>
          <a:prstGeom prst="roundRect">
            <a:avLst>
              <a:gd fmla="val 16667" name="adj"/>
            </a:avLst>
          </a:prstGeom>
          <a:noFill/>
          <a:ln>
            <a:noFill/>
          </a:ln>
        </p:spPr>
      </p:pic>
      <p:pic>
        <p:nvPicPr>
          <p:cNvPr id="85" name="Google Shape;85;p16"/>
          <p:cNvPicPr preferRelativeResize="0"/>
          <p:nvPr/>
        </p:nvPicPr>
        <p:blipFill>
          <a:blip r:embed="rId8">
            <a:alphaModFix/>
          </a:blip>
          <a:stretch>
            <a:fillRect/>
          </a:stretch>
        </p:blipFill>
        <p:spPr>
          <a:xfrm>
            <a:off x="364077" y="3157100"/>
            <a:ext cx="2296800" cy="1530900"/>
          </a:xfrm>
          <a:prstGeom prst="roundRect">
            <a:avLst>
              <a:gd fmla="val 16667" name="adj"/>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nvSpPr>
        <p:spPr>
          <a:xfrm>
            <a:off x="0" y="377650"/>
            <a:ext cx="6706200" cy="11799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500">
                <a:solidFill>
                  <a:srgbClr val="E9E9E9"/>
                </a:solidFill>
                <a:latin typeface="JetBrains Mono"/>
                <a:ea typeface="JetBrains Mono"/>
                <a:cs typeface="JetBrains Mono"/>
                <a:sym typeface="JetBrains Mono"/>
              </a:rPr>
              <a:t>Mechanisms</a:t>
            </a:r>
            <a:endParaRPr sz="2500">
              <a:solidFill>
                <a:srgbClr val="E9E9E9"/>
              </a:solidFill>
              <a:latin typeface="JetBrains Mono"/>
              <a:ea typeface="JetBrains Mono"/>
              <a:cs typeface="JetBrains Mono"/>
              <a:sym typeface="JetBrains Mono"/>
            </a:endParaRPr>
          </a:p>
        </p:txBody>
      </p:sp>
      <p:pic>
        <p:nvPicPr>
          <p:cNvPr id="91" name="Google Shape;91;p17"/>
          <p:cNvPicPr preferRelativeResize="0"/>
          <p:nvPr/>
        </p:nvPicPr>
        <p:blipFill rotWithShape="1">
          <a:blip r:embed="rId3">
            <a:alphaModFix/>
          </a:blip>
          <a:srcRect b="17021" l="4206" r="7054" t="12556"/>
          <a:stretch/>
        </p:blipFill>
        <p:spPr>
          <a:xfrm>
            <a:off x="7795701" y="0"/>
            <a:ext cx="1348301" cy="1070100"/>
          </a:xfrm>
          <a:prstGeom prst="rect">
            <a:avLst/>
          </a:prstGeom>
          <a:noFill/>
          <a:ln>
            <a:noFill/>
          </a:ln>
        </p:spPr>
      </p:pic>
      <p:sp>
        <p:nvSpPr>
          <p:cNvPr id="92" name="Google Shape;92;p17"/>
          <p:cNvSpPr txBox="1"/>
          <p:nvPr/>
        </p:nvSpPr>
        <p:spPr>
          <a:xfrm>
            <a:off x="277975" y="1217550"/>
            <a:ext cx="4431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9E9E9"/>
                </a:solidFill>
                <a:latin typeface="JetBrains Mono"/>
                <a:ea typeface="JetBrains Mono"/>
                <a:cs typeface="JetBrains Mono"/>
                <a:sym typeface="JetBrains Mono"/>
              </a:rPr>
              <a:t>Mechanisms are what make the robot up, each robot has one or more mechanisms, they act partially independently. A set of actuators that move a certain thing.</a:t>
            </a:r>
            <a:endParaRPr>
              <a:solidFill>
                <a:srgbClr val="E9E9E9"/>
              </a:solidFill>
              <a:latin typeface="JetBrains Mono"/>
              <a:ea typeface="JetBrains Mono"/>
              <a:cs typeface="JetBrains Mono"/>
              <a:sym typeface="JetBrains Mono"/>
            </a:endParaRPr>
          </a:p>
        </p:txBody>
      </p:sp>
      <p:pic>
        <p:nvPicPr>
          <p:cNvPr id="93" name="Google Shape;93;p17"/>
          <p:cNvPicPr preferRelativeResize="0"/>
          <p:nvPr/>
        </p:nvPicPr>
        <p:blipFill>
          <a:blip r:embed="rId4">
            <a:alphaModFix/>
          </a:blip>
          <a:stretch>
            <a:fillRect/>
          </a:stretch>
        </p:blipFill>
        <p:spPr>
          <a:xfrm>
            <a:off x="4769075" y="198300"/>
            <a:ext cx="1558500" cy="1661700"/>
          </a:xfrm>
          <a:prstGeom prst="roundRect">
            <a:avLst>
              <a:gd fmla="val 16667" name="adj"/>
            </a:avLst>
          </a:prstGeom>
          <a:noFill/>
          <a:ln>
            <a:noFill/>
          </a:ln>
        </p:spPr>
      </p:pic>
      <p:pic>
        <p:nvPicPr>
          <p:cNvPr id="94" name="Google Shape;94;p17"/>
          <p:cNvPicPr preferRelativeResize="0"/>
          <p:nvPr/>
        </p:nvPicPr>
        <p:blipFill>
          <a:blip r:embed="rId5">
            <a:alphaModFix/>
          </a:blip>
          <a:stretch>
            <a:fillRect/>
          </a:stretch>
        </p:blipFill>
        <p:spPr>
          <a:xfrm>
            <a:off x="6950397" y="2136375"/>
            <a:ext cx="1252800" cy="2549700"/>
          </a:xfrm>
          <a:prstGeom prst="roundRect">
            <a:avLst>
              <a:gd fmla="val 16667" name="adj"/>
            </a:avLst>
          </a:prstGeom>
          <a:noFill/>
          <a:ln>
            <a:noFill/>
          </a:ln>
        </p:spPr>
      </p:pic>
      <p:pic>
        <p:nvPicPr>
          <p:cNvPr id="95" name="Google Shape;95;p17"/>
          <p:cNvPicPr preferRelativeResize="0"/>
          <p:nvPr/>
        </p:nvPicPr>
        <p:blipFill>
          <a:blip r:embed="rId6">
            <a:alphaModFix/>
          </a:blip>
          <a:stretch>
            <a:fillRect/>
          </a:stretch>
        </p:blipFill>
        <p:spPr>
          <a:xfrm>
            <a:off x="319100" y="2347500"/>
            <a:ext cx="2664300" cy="2190000"/>
          </a:xfrm>
          <a:prstGeom prst="roundRect">
            <a:avLst>
              <a:gd fmla="val 16667" name="adj"/>
            </a:avLst>
          </a:prstGeom>
          <a:noFill/>
          <a:ln>
            <a:noFill/>
          </a:ln>
        </p:spPr>
      </p:pic>
      <p:sp>
        <p:nvSpPr>
          <p:cNvPr id="96" name="Google Shape;96;p17"/>
          <p:cNvSpPr txBox="1"/>
          <p:nvPr/>
        </p:nvSpPr>
        <p:spPr>
          <a:xfrm>
            <a:off x="3253175" y="2629410"/>
            <a:ext cx="3501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9E9E9"/>
                </a:solidFill>
                <a:latin typeface="JetBrains Mono"/>
                <a:ea typeface="JetBrains Mono"/>
                <a:cs typeface="JetBrains Mono"/>
                <a:sym typeface="JetBrains Mono"/>
              </a:rPr>
              <a:t>The chassis, the </a:t>
            </a:r>
            <a:r>
              <a:rPr lang="en">
                <a:solidFill>
                  <a:srgbClr val="E9E9E9"/>
                </a:solidFill>
                <a:latin typeface="JetBrains Mono"/>
                <a:ea typeface="JetBrains Mono"/>
                <a:cs typeface="JetBrains Mono"/>
                <a:sym typeface="JetBrains Mono"/>
              </a:rPr>
              <a:t>arc, </a:t>
            </a:r>
            <a:r>
              <a:rPr lang="en">
                <a:solidFill>
                  <a:srgbClr val="E9E9E9"/>
                </a:solidFill>
                <a:latin typeface="JetBrains Mono"/>
                <a:ea typeface="JetBrains Mono"/>
                <a:cs typeface="JetBrains Mono"/>
                <a:sym typeface="JetBrains Mono"/>
              </a:rPr>
              <a:t>the </a:t>
            </a:r>
            <a:r>
              <a:rPr lang="en">
                <a:solidFill>
                  <a:srgbClr val="E9E9E9"/>
                </a:solidFill>
                <a:latin typeface="JetBrains Mono"/>
                <a:ea typeface="JetBrains Mono"/>
                <a:cs typeface="JetBrains Mono"/>
                <a:sym typeface="JetBrains Mono"/>
              </a:rPr>
              <a:t>wrist</a:t>
            </a:r>
            <a:r>
              <a:rPr lang="en">
                <a:solidFill>
                  <a:srgbClr val="E9E9E9"/>
                </a:solidFill>
                <a:latin typeface="JetBrains Mono"/>
                <a:ea typeface="JetBrains Mono"/>
                <a:cs typeface="JetBrains Mono"/>
                <a:sym typeface="JetBrains Mono"/>
              </a:rPr>
              <a:t>, the </a:t>
            </a:r>
            <a:r>
              <a:rPr lang="en">
                <a:solidFill>
                  <a:srgbClr val="E9E9E9"/>
                </a:solidFill>
                <a:latin typeface="JetBrains Mono"/>
                <a:ea typeface="JetBrains Mono"/>
                <a:cs typeface="JetBrains Mono"/>
                <a:sym typeface="JetBrains Mono"/>
              </a:rPr>
              <a:t>telescopic arm</a:t>
            </a:r>
            <a:r>
              <a:rPr lang="en">
                <a:solidFill>
                  <a:srgbClr val="E9E9E9"/>
                </a:solidFill>
                <a:latin typeface="JetBrains Mono"/>
                <a:ea typeface="JetBrains Mono"/>
                <a:cs typeface="JetBrains Mono"/>
                <a:sym typeface="JetBrains Mono"/>
              </a:rPr>
              <a:t>, they are all the </a:t>
            </a:r>
            <a:r>
              <a:rPr lang="en">
                <a:solidFill>
                  <a:srgbClr val="E9E9E9"/>
                </a:solidFill>
                <a:latin typeface="JetBrains Mono"/>
                <a:ea typeface="JetBrains Mono"/>
                <a:cs typeface="JetBrains Mono"/>
                <a:sym typeface="JetBrains Mono"/>
              </a:rPr>
              <a:t>individual</a:t>
            </a:r>
            <a:r>
              <a:rPr lang="en">
                <a:solidFill>
                  <a:srgbClr val="E9E9E9"/>
                </a:solidFill>
                <a:latin typeface="JetBrains Mono"/>
                <a:ea typeface="JetBrains Mono"/>
                <a:cs typeface="JetBrains Mono"/>
                <a:sym typeface="JetBrains Mono"/>
              </a:rPr>
              <a:t> mechanisms of this year’s robot.</a:t>
            </a:r>
            <a:endParaRPr>
              <a:solidFill>
                <a:srgbClr val="E9E9E9"/>
              </a:solidFill>
              <a:latin typeface="JetBrains Mono"/>
              <a:ea typeface="JetBrains Mono"/>
              <a:cs typeface="JetBrains Mono"/>
              <a:sym typeface="JetBrains Mo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nvSpPr>
        <p:spPr>
          <a:xfrm>
            <a:off x="0" y="377650"/>
            <a:ext cx="6706200" cy="11799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500">
                <a:solidFill>
                  <a:srgbClr val="E9E9E9"/>
                </a:solidFill>
                <a:latin typeface="JetBrains Mono"/>
                <a:ea typeface="JetBrains Mono"/>
                <a:cs typeface="JetBrains Mono"/>
                <a:sym typeface="JetBrains Mono"/>
              </a:rPr>
              <a:t>Drive Trains</a:t>
            </a:r>
            <a:endParaRPr sz="2500">
              <a:solidFill>
                <a:srgbClr val="E9E9E9"/>
              </a:solidFill>
              <a:latin typeface="JetBrains Mono"/>
              <a:ea typeface="JetBrains Mono"/>
              <a:cs typeface="JetBrains Mono"/>
              <a:sym typeface="JetBrains Mono"/>
            </a:endParaRPr>
          </a:p>
        </p:txBody>
      </p:sp>
      <p:pic>
        <p:nvPicPr>
          <p:cNvPr id="102" name="Google Shape;102;p18"/>
          <p:cNvPicPr preferRelativeResize="0"/>
          <p:nvPr/>
        </p:nvPicPr>
        <p:blipFill rotWithShape="1">
          <a:blip r:embed="rId3">
            <a:alphaModFix/>
          </a:blip>
          <a:srcRect b="17021" l="4206" r="7054" t="12556"/>
          <a:stretch/>
        </p:blipFill>
        <p:spPr>
          <a:xfrm>
            <a:off x="7795701" y="0"/>
            <a:ext cx="1348301" cy="1070100"/>
          </a:xfrm>
          <a:prstGeom prst="rect">
            <a:avLst/>
          </a:prstGeom>
          <a:noFill/>
          <a:ln>
            <a:noFill/>
          </a:ln>
        </p:spPr>
      </p:pic>
      <p:pic>
        <p:nvPicPr>
          <p:cNvPr id="103" name="Google Shape;103;p18"/>
          <p:cNvPicPr preferRelativeResize="0"/>
          <p:nvPr/>
        </p:nvPicPr>
        <p:blipFill>
          <a:blip r:embed="rId4">
            <a:alphaModFix/>
          </a:blip>
          <a:stretch>
            <a:fillRect/>
          </a:stretch>
        </p:blipFill>
        <p:spPr>
          <a:xfrm>
            <a:off x="197250" y="3020350"/>
            <a:ext cx="2585600" cy="1559425"/>
          </a:xfrm>
          <a:prstGeom prst="rect">
            <a:avLst/>
          </a:prstGeom>
          <a:noFill/>
          <a:ln>
            <a:noFill/>
          </a:ln>
        </p:spPr>
      </p:pic>
      <p:sp>
        <p:nvSpPr>
          <p:cNvPr id="104" name="Google Shape;104;p18"/>
          <p:cNvSpPr txBox="1"/>
          <p:nvPr/>
        </p:nvSpPr>
        <p:spPr>
          <a:xfrm>
            <a:off x="277975" y="1217550"/>
            <a:ext cx="4165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9E9E9"/>
                </a:solidFill>
                <a:latin typeface="JetBrains Mono"/>
                <a:ea typeface="JetBrains Mono"/>
                <a:cs typeface="JetBrains Mono"/>
                <a:sym typeface="JetBrains Mono"/>
              </a:rPr>
              <a:t>This is the mechanism that is responsible for moving the robot on the field. It can be holonomic, which means that it can move in any direction plus turn at the same time.</a:t>
            </a:r>
            <a:endParaRPr>
              <a:solidFill>
                <a:srgbClr val="E9E9E9"/>
              </a:solidFill>
              <a:latin typeface="JetBrains Mono"/>
              <a:ea typeface="JetBrains Mono"/>
              <a:cs typeface="JetBrains Mono"/>
              <a:sym typeface="JetBrains Mono"/>
            </a:endParaRPr>
          </a:p>
        </p:txBody>
      </p:sp>
      <p:pic>
        <p:nvPicPr>
          <p:cNvPr id="105" name="Google Shape;105;p18"/>
          <p:cNvPicPr preferRelativeResize="0"/>
          <p:nvPr/>
        </p:nvPicPr>
        <p:blipFill>
          <a:blip r:embed="rId5">
            <a:alphaModFix/>
          </a:blip>
          <a:stretch>
            <a:fillRect/>
          </a:stretch>
        </p:blipFill>
        <p:spPr>
          <a:xfrm>
            <a:off x="2682275" y="3131523"/>
            <a:ext cx="4023926" cy="2011975"/>
          </a:xfrm>
          <a:prstGeom prst="rect">
            <a:avLst/>
          </a:prstGeom>
          <a:noFill/>
          <a:ln>
            <a:noFill/>
          </a:ln>
        </p:spPr>
      </p:pic>
      <p:pic>
        <p:nvPicPr>
          <p:cNvPr id="106" name="Google Shape;106;p18"/>
          <p:cNvPicPr preferRelativeResize="0"/>
          <p:nvPr/>
        </p:nvPicPr>
        <p:blipFill>
          <a:blip r:embed="rId6">
            <a:alphaModFix/>
          </a:blip>
          <a:stretch>
            <a:fillRect/>
          </a:stretch>
        </p:blipFill>
        <p:spPr>
          <a:xfrm>
            <a:off x="4661675" y="185650"/>
            <a:ext cx="1691700" cy="1691700"/>
          </a:xfrm>
          <a:prstGeom prst="roundRect">
            <a:avLst>
              <a:gd fmla="val 16667" name="adj"/>
            </a:avLst>
          </a:prstGeom>
          <a:noFill/>
          <a:ln>
            <a:noFill/>
          </a:ln>
        </p:spPr>
      </p:pic>
      <p:pic>
        <p:nvPicPr>
          <p:cNvPr id="107" name="Google Shape;107;p18"/>
          <p:cNvPicPr preferRelativeResize="0"/>
          <p:nvPr/>
        </p:nvPicPr>
        <p:blipFill>
          <a:blip r:embed="rId7">
            <a:alphaModFix/>
          </a:blip>
          <a:stretch>
            <a:fillRect/>
          </a:stretch>
        </p:blipFill>
        <p:spPr>
          <a:xfrm>
            <a:off x="6571275" y="1598348"/>
            <a:ext cx="2335500" cy="18090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nvSpPr>
        <p:spPr>
          <a:xfrm>
            <a:off x="0" y="377650"/>
            <a:ext cx="6706200" cy="11799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500">
                <a:solidFill>
                  <a:srgbClr val="E9E9E9"/>
                </a:solidFill>
                <a:latin typeface="JetBrains Mono"/>
                <a:ea typeface="JetBrains Mono"/>
                <a:cs typeface="JetBrains Mono"/>
                <a:sym typeface="JetBrains Mono"/>
              </a:rPr>
              <a:t>Drive Trains</a:t>
            </a:r>
            <a:endParaRPr sz="2500">
              <a:solidFill>
                <a:srgbClr val="E9E9E9"/>
              </a:solidFill>
              <a:latin typeface="JetBrains Mono"/>
              <a:ea typeface="JetBrains Mono"/>
              <a:cs typeface="JetBrains Mono"/>
              <a:sym typeface="JetBrains Mono"/>
            </a:endParaRPr>
          </a:p>
        </p:txBody>
      </p:sp>
      <p:pic>
        <p:nvPicPr>
          <p:cNvPr id="113" name="Google Shape;113;p19"/>
          <p:cNvPicPr preferRelativeResize="0"/>
          <p:nvPr/>
        </p:nvPicPr>
        <p:blipFill rotWithShape="1">
          <a:blip r:embed="rId3">
            <a:alphaModFix/>
          </a:blip>
          <a:srcRect b="17021" l="4206" r="7054" t="12556"/>
          <a:stretch/>
        </p:blipFill>
        <p:spPr>
          <a:xfrm>
            <a:off x="7795701" y="0"/>
            <a:ext cx="1348301" cy="1070100"/>
          </a:xfrm>
          <a:prstGeom prst="rect">
            <a:avLst/>
          </a:prstGeom>
          <a:noFill/>
          <a:ln>
            <a:noFill/>
          </a:ln>
        </p:spPr>
      </p:pic>
      <p:pic>
        <p:nvPicPr>
          <p:cNvPr descr="Cory from 2767 demonstrates how field oriented swerve drive works on their robot.&#10;&#10;Join our Discord at https://www.discord.gg/firstupdatesnow to talk more FUN and Robotics! Watch live shows at twitch.tv/firstupdatesnow&#10;&#10;Up your game by becoming a member of FUN Nation! Join at patreon.com/firstupdatesnow or subscribe at twitch.tv/firstupdatesnow&#10;&#10;FUN Nation member benefits: &#10;Full video of all episodes&#10;First access and input to changes we will be making&#10;ALL unclaimed prizes will be given away in our FUN Nation discord channel&#10;Executive Producer Patrons AND Tier 2+ subs get their name/screen name on all YouTube video credits" id="114" name="Google Shape;114;p19" title="How Field Oriented Swerve Drive Works - First Updates Now">
            <a:hlinkClick r:id="rId4"/>
          </p:cNvPr>
          <p:cNvPicPr preferRelativeResize="0"/>
          <p:nvPr/>
        </p:nvPicPr>
        <p:blipFill>
          <a:blip r:embed="rId5">
            <a:alphaModFix/>
          </a:blip>
          <a:stretch>
            <a:fillRect/>
          </a:stretch>
        </p:blipFill>
        <p:spPr>
          <a:xfrm>
            <a:off x="576500" y="1219325"/>
            <a:ext cx="6080700" cy="3420400"/>
          </a:xfrm>
          <a:prstGeom prst="rect">
            <a:avLst/>
          </a:prstGeom>
          <a:noFill/>
          <a:ln>
            <a:noFill/>
          </a:ln>
        </p:spPr>
      </p:pic>
      <p:sp>
        <p:nvSpPr>
          <p:cNvPr id="115" name="Google Shape;115;p19"/>
          <p:cNvSpPr txBox="1"/>
          <p:nvPr/>
        </p:nvSpPr>
        <p:spPr>
          <a:xfrm>
            <a:off x="6794175" y="4239525"/>
            <a:ext cx="167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9E9E9"/>
                </a:solidFill>
                <a:latin typeface="JetBrains Mono"/>
                <a:ea typeface="JetBrains Mono"/>
                <a:cs typeface="JetBrains Mono"/>
                <a:sym typeface="JetBrains Mono"/>
              </a:rPr>
              <a:t>Swerve Drive</a:t>
            </a:r>
            <a:endParaRPr>
              <a:solidFill>
                <a:srgbClr val="E9E9E9"/>
              </a:solidFill>
              <a:latin typeface="JetBrains Mono"/>
              <a:ea typeface="JetBrains Mono"/>
              <a:cs typeface="JetBrains Mono"/>
              <a:sym typeface="JetBrains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nvSpPr>
        <p:spPr>
          <a:xfrm>
            <a:off x="0" y="377650"/>
            <a:ext cx="6706200" cy="11799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500">
                <a:solidFill>
                  <a:srgbClr val="E9E9E9"/>
                </a:solidFill>
                <a:latin typeface="JetBrains Mono"/>
                <a:ea typeface="JetBrains Mono"/>
                <a:cs typeface="JetBrains Mono"/>
                <a:sym typeface="JetBrains Mono"/>
              </a:rPr>
              <a:t>Control</a:t>
            </a:r>
            <a:endParaRPr sz="2500">
              <a:solidFill>
                <a:srgbClr val="E9E9E9"/>
              </a:solidFill>
              <a:latin typeface="JetBrains Mono"/>
              <a:ea typeface="JetBrains Mono"/>
              <a:cs typeface="JetBrains Mono"/>
              <a:sym typeface="JetBrains Mono"/>
            </a:endParaRPr>
          </a:p>
        </p:txBody>
      </p:sp>
      <p:pic>
        <p:nvPicPr>
          <p:cNvPr id="121" name="Google Shape;121;p20"/>
          <p:cNvPicPr preferRelativeResize="0"/>
          <p:nvPr/>
        </p:nvPicPr>
        <p:blipFill rotWithShape="1">
          <a:blip r:embed="rId3">
            <a:alphaModFix/>
          </a:blip>
          <a:srcRect b="17021" l="4206" r="7054" t="12556"/>
          <a:stretch/>
        </p:blipFill>
        <p:spPr>
          <a:xfrm>
            <a:off x="7795701" y="0"/>
            <a:ext cx="1348301" cy="1070100"/>
          </a:xfrm>
          <a:prstGeom prst="rect">
            <a:avLst/>
          </a:prstGeom>
          <a:noFill/>
          <a:ln>
            <a:noFill/>
          </a:ln>
        </p:spPr>
      </p:pic>
      <p:sp>
        <p:nvSpPr>
          <p:cNvPr id="122" name="Google Shape;122;p20"/>
          <p:cNvSpPr txBox="1"/>
          <p:nvPr/>
        </p:nvSpPr>
        <p:spPr>
          <a:xfrm>
            <a:off x="277975" y="1217550"/>
            <a:ext cx="4832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9E9E9"/>
                </a:solidFill>
                <a:latin typeface="JetBrains Mono"/>
                <a:ea typeface="JetBrains Mono"/>
                <a:cs typeface="JetBrains Mono"/>
                <a:sym typeface="JetBrains Mono"/>
              </a:rPr>
              <a:t>The ability to move a mechanism in a desired manner is control, we can </a:t>
            </a:r>
            <a:r>
              <a:rPr lang="en">
                <a:solidFill>
                  <a:srgbClr val="E9E9E9"/>
                </a:solidFill>
                <a:latin typeface="JetBrains Mono"/>
                <a:ea typeface="JetBrains Mono"/>
                <a:cs typeface="JetBrains Mono"/>
                <a:sym typeface="JetBrains Mono"/>
              </a:rPr>
              <a:t>achieve</a:t>
            </a:r>
            <a:r>
              <a:rPr lang="en">
                <a:solidFill>
                  <a:srgbClr val="E9E9E9"/>
                </a:solidFill>
                <a:latin typeface="JetBrains Mono"/>
                <a:ea typeface="JetBrains Mono"/>
                <a:cs typeface="JetBrains Mono"/>
                <a:sym typeface="JetBrains Mono"/>
              </a:rPr>
              <a:t> that in </a:t>
            </a:r>
            <a:r>
              <a:rPr lang="en">
                <a:solidFill>
                  <a:srgbClr val="E9E9E9"/>
                </a:solidFill>
                <a:latin typeface="JetBrains Mono"/>
                <a:ea typeface="JetBrains Mono"/>
                <a:cs typeface="JetBrains Mono"/>
                <a:sym typeface="JetBrains Mono"/>
              </a:rPr>
              <a:t>different</a:t>
            </a:r>
            <a:r>
              <a:rPr lang="en">
                <a:solidFill>
                  <a:srgbClr val="E9E9E9"/>
                </a:solidFill>
                <a:latin typeface="JetBrains Mono"/>
                <a:ea typeface="JetBrains Mono"/>
                <a:cs typeface="JetBrains Mono"/>
                <a:sym typeface="JetBrains Mono"/>
              </a:rPr>
              <a:t> ways. PID, bang bang, State Space, </a:t>
            </a:r>
            <a:r>
              <a:rPr lang="en">
                <a:solidFill>
                  <a:srgbClr val="E9E9E9"/>
                </a:solidFill>
                <a:latin typeface="JetBrains Mono"/>
                <a:ea typeface="JetBrains Mono"/>
                <a:cs typeface="JetBrains Mono"/>
                <a:sym typeface="JetBrains Mono"/>
              </a:rPr>
              <a:t>Hysteresis</a:t>
            </a:r>
            <a:r>
              <a:rPr lang="en">
                <a:solidFill>
                  <a:srgbClr val="E9E9E9"/>
                </a:solidFill>
                <a:latin typeface="JetBrains Mono"/>
                <a:ea typeface="JetBrains Mono"/>
                <a:cs typeface="JetBrains Mono"/>
                <a:sym typeface="JetBrains Mono"/>
              </a:rPr>
              <a:t>, etc. It changes depending on the mechanism. The value to be reached is called the setpoint, where you are at is called the state and the </a:t>
            </a:r>
            <a:r>
              <a:rPr lang="en">
                <a:solidFill>
                  <a:srgbClr val="E9E9E9"/>
                </a:solidFill>
                <a:latin typeface="JetBrains Mono"/>
                <a:ea typeface="JetBrains Mono"/>
                <a:cs typeface="JetBrains Mono"/>
                <a:sym typeface="JetBrains Mono"/>
              </a:rPr>
              <a:t>difference</a:t>
            </a:r>
            <a:r>
              <a:rPr lang="en">
                <a:solidFill>
                  <a:srgbClr val="E9E9E9"/>
                </a:solidFill>
                <a:latin typeface="JetBrains Mono"/>
                <a:ea typeface="JetBrains Mono"/>
                <a:cs typeface="JetBrains Mono"/>
                <a:sym typeface="JetBrains Mono"/>
              </a:rPr>
              <a:t> between the two is called the error.</a:t>
            </a:r>
            <a:endParaRPr>
              <a:solidFill>
                <a:srgbClr val="E9E9E9"/>
              </a:solidFill>
              <a:latin typeface="JetBrains Mono"/>
              <a:ea typeface="JetBrains Mono"/>
              <a:cs typeface="JetBrains Mono"/>
              <a:sym typeface="JetBrains Mono"/>
            </a:endParaRPr>
          </a:p>
        </p:txBody>
      </p:sp>
      <p:pic>
        <p:nvPicPr>
          <p:cNvPr id="123" name="Google Shape;123;p20"/>
          <p:cNvPicPr preferRelativeResize="0"/>
          <p:nvPr/>
        </p:nvPicPr>
        <p:blipFill>
          <a:blip r:embed="rId4">
            <a:alphaModFix/>
          </a:blip>
          <a:stretch>
            <a:fillRect/>
          </a:stretch>
        </p:blipFill>
        <p:spPr>
          <a:xfrm>
            <a:off x="5146538" y="853200"/>
            <a:ext cx="2613300" cy="1959900"/>
          </a:xfrm>
          <a:prstGeom prst="roundRect">
            <a:avLst>
              <a:gd fmla="val 16667" name="adj"/>
            </a:avLst>
          </a:prstGeom>
          <a:noFill/>
          <a:ln>
            <a:noFill/>
          </a:ln>
        </p:spPr>
      </p:pic>
      <p:pic>
        <p:nvPicPr>
          <p:cNvPr id="124" name="Google Shape;124;p20"/>
          <p:cNvPicPr preferRelativeResize="0"/>
          <p:nvPr/>
        </p:nvPicPr>
        <p:blipFill>
          <a:blip r:embed="rId5">
            <a:alphaModFix/>
          </a:blip>
          <a:stretch>
            <a:fillRect/>
          </a:stretch>
        </p:blipFill>
        <p:spPr>
          <a:xfrm>
            <a:off x="4957000" y="3121350"/>
            <a:ext cx="3301500" cy="1760700"/>
          </a:xfrm>
          <a:prstGeom prst="roundRect">
            <a:avLst>
              <a:gd fmla="val 16667" name="adj"/>
            </a:avLst>
          </a:prstGeom>
          <a:noFill/>
          <a:ln>
            <a:noFill/>
          </a:ln>
        </p:spPr>
      </p:pic>
      <p:pic>
        <p:nvPicPr>
          <p:cNvPr id="125" name="Google Shape;125;p20"/>
          <p:cNvPicPr preferRelativeResize="0"/>
          <p:nvPr/>
        </p:nvPicPr>
        <p:blipFill>
          <a:blip r:embed="rId6">
            <a:alphaModFix/>
          </a:blip>
          <a:stretch>
            <a:fillRect/>
          </a:stretch>
        </p:blipFill>
        <p:spPr>
          <a:xfrm>
            <a:off x="1570725" y="3418650"/>
            <a:ext cx="2002800" cy="1502100"/>
          </a:xfrm>
          <a:prstGeom prst="roundRect">
            <a:avLst>
              <a:gd fmla="val 16667"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nvSpPr>
        <p:spPr>
          <a:xfrm>
            <a:off x="0" y="377650"/>
            <a:ext cx="6706200" cy="11799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2500">
                <a:solidFill>
                  <a:srgbClr val="E9E9E9"/>
                </a:solidFill>
                <a:latin typeface="JetBrains Mono"/>
                <a:ea typeface="JetBrains Mono"/>
                <a:cs typeface="JetBrains Mono"/>
                <a:sym typeface="JetBrains Mono"/>
              </a:rPr>
              <a:t>Abstraction in mechanism</a:t>
            </a:r>
            <a:endParaRPr sz="2500">
              <a:solidFill>
                <a:srgbClr val="E9E9E9"/>
              </a:solidFill>
              <a:latin typeface="JetBrains Mono"/>
              <a:ea typeface="JetBrains Mono"/>
              <a:cs typeface="JetBrains Mono"/>
              <a:sym typeface="JetBrains Mono"/>
            </a:endParaRPr>
          </a:p>
        </p:txBody>
      </p:sp>
      <p:pic>
        <p:nvPicPr>
          <p:cNvPr id="131" name="Google Shape;131;p21"/>
          <p:cNvPicPr preferRelativeResize="0"/>
          <p:nvPr/>
        </p:nvPicPr>
        <p:blipFill rotWithShape="1">
          <a:blip r:embed="rId3">
            <a:alphaModFix/>
          </a:blip>
          <a:srcRect b="17021" l="4206" r="7054" t="12556"/>
          <a:stretch/>
        </p:blipFill>
        <p:spPr>
          <a:xfrm>
            <a:off x="7795701" y="0"/>
            <a:ext cx="1348301" cy="1070100"/>
          </a:xfrm>
          <a:prstGeom prst="rect">
            <a:avLst/>
          </a:prstGeom>
          <a:noFill/>
          <a:ln>
            <a:noFill/>
          </a:ln>
        </p:spPr>
      </p:pic>
      <p:sp>
        <p:nvSpPr>
          <p:cNvPr id="132" name="Google Shape;132;p21"/>
          <p:cNvSpPr txBox="1"/>
          <p:nvPr/>
        </p:nvSpPr>
        <p:spPr>
          <a:xfrm>
            <a:off x="175500" y="1086313"/>
            <a:ext cx="7965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9E9E9"/>
                </a:solidFill>
                <a:latin typeface="JetBrains Mono"/>
                <a:ea typeface="JetBrains Mono"/>
                <a:cs typeface="JetBrains Mono"/>
                <a:sym typeface="JetBrains Mono"/>
              </a:rPr>
              <a:t>What is the simplest way that you can image a robot to be, that is the way to go. All mechanism have a unit to represent them, that could be a position units a velocity units n acceleration unit a heat unit alight units, etc.</a:t>
            </a:r>
            <a:endParaRPr>
              <a:solidFill>
                <a:srgbClr val="E9E9E9"/>
              </a:solidFill>
              <a:latin typeface="JetBrains Mono"/>
              <a:ea typeface="JetBrains Mono"/>
              <a:cs typeface="JetBrains Mono"/>
              <a:sym typeface="JetBrains Mono"/>
            </a:endParaRPr>
          </a:p>
        </p:txBody>
      </p:sp>
      <p:pic>
        <p:nvPicPr>
          <p:cNvPr id="133" name="Google Shape;133;p21"/>
          <p:cNvPicPr preferRelativeResize="0"/>
          <p:nvPr/>
        </p:nvPicPr>
        <p:blipFill rotWithShape="1">
          <a:blip r:embed="rId4">
            <a:alphaModFix/>
          </a:blip>
          <a:srcRect b="6965" l="18291" r="17436" t="30173"/>
          <a:stretch/>
        </p:blipFill>
        <p:spPr>
          <a:xfrm>
            <a:off x="434825" y="2149225"/>
            <a:ext cx="3763800" cy="2760600"/>
          </a:xfrm>
          <a:prstGeom prst="roundRect">
            <a:avLst>
              <a:gd fmla="val 16667" name="adj"/>
            </a:avLst>
          </a:prstGeom>
          <a:noFill/>
          <a:ln>
            <a:noFill/>
          </a:ln>
        </p:spPr>
      </p:pic>
      <p:sp>
        <p:nvSpPr>
          <p:cNvPr id="134" name="Google Shape;134;p21"/>
          <p:cNvSpPr txBox="1"/>
          <p:nvPr/>
        </p:nvSpPr>
        <p:spPr>
          <a:xfrm>
            <a:off x="4572000" y="2753500"/>
            <a:ext cx="416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9E9E9"/>
                </a:solidFill>
                <a:latin typeface="JetBrains Mono"/>
                <a:ea typeface="JetBrains Mono"/>
                <a:cs typeface="JetBrains Mono"/>
                <a:sym typeface="JetBrains Mono"/>
              </a:rPr>
              <a:t>The chassis move at x or y m/s or rotate at x rads/s</a:t>
            </a:r>
            <a:endParaRPr>
              <a:solidFill>
                <a:srgbClr val="E9E9E9"/>
              </a:solidFill>
              <a:latin typeface="JetBrains Mono"/>
              <a:ea typeface="JetBrains Mono"/>
              <a:cs typeface="JetBrains Mono"/>
              <a:sym typeface="JetBrains Mono"/>
            </a:endParaRPr>
          </a:p>
        </p:txBody>
      </p:sp>
      <p:sp>
        <p:nvSpPr>
          <p:cNvPr id="135" name="Google Shape;135;p21"/>
          <p:cNvSpPr txBox="1"/>
          <p:nvPr/>
        </p:nvSpPr>
        <p:spPr>
          <a:xfrm>
            <a:off x="4519425" y="3437575"/>
            <a:ext cx="4165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9E9E9"/>
                </a:solidFill>
                <a:latin typeface="JetBrains Mono"/>
                <a:ea typeface="JetBrains Mono"/>
                <a:cs typeface="JetBrains Mono"/>
                <a:sym typeface="JetBrains Mono"/>
              </a:rPr>
              <a:t>The telescope can be at x meters.</a:t>
            </a:r>
            <a:endParaRPr>
              <a:solidFill>
                <a:srgbClr val="E9E9E9"/>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E9E9E9"/>
                </a:solidFill>
                <a:latin typeface="JetBrains Mono"/>
                <a:ea typeface="JetBrains Mono"/>
                <a:cs typeface="JetBrains Mono"/>
                <a:sym typeface="JetBrains Mono"/>
              </a:rPr>
              <a:t>And the arc can be at x radians.</a:t>
            </a:r>
            <a:endParaRPr>
              <a:solidFill>
                <a:srgbClr val="E9E9E9"/>
              </a:solidFill>
              <a:latin typeface="JetBrains Mono"/>
              <a:ea typeface="JetBrains Mono"/>
              <a:cs typeface="JetBrains Mono"/>
              <a:sym typeface="JetBrains Mono"/>
            </a:endParaRPr>
          </a:p>
          <a:p>
            <a:pPr indent="0" lvl="0" marL="0" rtl="0" algn="l">
              <a:spcBef>
                <a:spcPts val="0"/>
              </a:spcBef>
              <a:spcAft>
                <a:spcPts val="0"/>
              </a:spcAft>
              <a:buNone/>
            </a:pPr>
            <a:r>
              <a:t/>
            </a:r>
            <a:endParaRPr>
              <a:solidFill>
                <a:srgbClr val="E9E9E9"/>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E9E9E9"/>
                </a:solidFill>
                <a:latin typeface="JetBrains Mono"/>
                <a:ea typeface="JetBrains Mono"/>
                <a:cs typeface="JetBrains Mono"/>
                <a:sym typeface="JetBrains Mono"/>
              </a:rPr>
              <a:t>They all have a number to represent them.</a:t>
            </a:r>
            <a:endParaRPr>
              <a:solidFill>
                <a:srgbClr val="E9E9E9"/>
              </a:solidFill>
              <a:latin typeface="JetBrains Mono"/>
              <a:ea typeface="JetBrains Mono"/>
              <a:cs typeface="JetBrains Mono"/>
              <a:sym typeface="JetBrains Mon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